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79" r:id="rId3"/>
    <p:sldId id="257" r:id="rId4"/>
    <p:sldId id="280" r:id="rId5"/>
    <p:sldId id="258" r:id="rId6"/>
    <p:sldId id="259" r:id="rId7"/>
    <p:sldId id="260" r:id="rId8"/>
    <p:sldId id="263" r:id="rId9"/>
    <p:sldId id="281" r:id="rId10"/>
    <p:sldId id="262" r:id="rId11"/>
    <p:sldId id="264" r:id="rId12"/>
    <p:sldId id="265" r:id="rId13"/>
    <p:sldId id="266" r:id="rId14"/>
    <p:sldId id="268" r:id="rId15"/>
    <p:sldId id="269" r:id="rId16"/>
    <p:sldId id="270" r:id="rId17"/>
    <p:sldId id="271" r:id="rId18"/>
    <p:sldId id="282" r:id="rId19"/>
    <p:sldId id="267" r:id="rId20"/>
    <p:sldId id="272" r:id="rId21"/>
    <p:sldId id="273" r:id="rId22"/>
    <p:sldId id="274" r:id="rId23"/>
    <p:sldId id="275" r:id="rId24"/>
    <p:sldId id="277"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5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4028716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11474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98295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310459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27561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496089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1029801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1605550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715732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790741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39D3B3-CFE4-4629-81B0-11C2D76F89B7}" type="datetimeFigureOut">
              <a:rPr lang="en-GB" smtClean="0"/>
              <a:t>06/10/2023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6249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39D3B3-CFE4-4629-81B0-11C2D76F89B7}" type="datetimeFigureOut">
              <a:rPr lang="en-GB" smtClean="0"/>
              <a:t>06/10/2023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15526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39D3B3-CFE4-4629-81B0-11C2D76F89B7}" type="datetimeFigureOut">
              <a:rPr lang="en-GB" smtClean="0"/>
              <a:t>06/10/2023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53758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9D3B3-CFE4-4629-81B0-11C2D76F89B7}" type="datetimeFigureOut">
              <a:rPr lang="en-GB" smtClean="0"/>
              <a:t>06/10/2023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84769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39D3B3-CFE4-4629-81B0-11C2D76F89B7}" type="datetimeFigureOut">
              <a:rPr lang="en-GB" smtClean="0"/>
              <a:t>06/10/2023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257817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639D3B3-CFE4-4629-81B0-11C2D76F89B7}" type="datetimeFigureOut">
              <a:rPr lang="en-GB" smtClean="0"/>
              <a:t>06/10/2023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00010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639D3B3-CFE4-4629-81B0-11C2D76F89B7}" type="datetimeFigureOut">
              <a:rPr lang="en-GB" smtClean="0"/>
              <a:t>06/10/2023</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5F11A1-C58F-4FEC-88B2-E179485C3D06}" type="slidenum">
              <a:rPr lang="en-GB" smtClean="0"/>
              <a:t>‹#›</a:t>
            </a:fld>
            <a:endParaRPr lang="en-GB"/>
          </a:p>
        </p:txBody>
      </p:sp>
    </p:spTree>
    <p:extLst>
      <p:ext uri="{BB962C8B-B14F-4D97-AF65-F5344CB8AC3E}">
        <p14:creationId xmlns:p14="http://schemas.microsoft.com/office/powerpoint/2010/main" val="389633490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velislav3000/GameProjec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bg-BG" b="1" dirty="0"/>
              <a:t>Игра - симулация на оцеляване на агенти в агресивна </a:t>
            </a:r>
            <a:r>
              <a:rPr lang="bg-BG" b="1" dirty="0" smtClean="0"/>
              <a:t>среда</a:t>
            </a:r>
            <a:endParaRPr lang="en-GB" dirty="0"/>
          </a:p>
        </p:txBody>
      </p:sp>
      <p:sp>
        <p:nvSpPr>
          <p:cNvPr id="3" name="Subtitle 2"/>
          <p:cNvSpPr>
            <a:spLocks noGrp="1"/>
          </p:cNvSpPr>
          <p:nvPr>
            <p:ph type="subTitle" idx="1"/>
          </p:nvPr>
        </p:nvSpPr>
        <p:spPr/>
        <p:txBody>
          <a:bodyPr/>
          <a:lstStyle/>
          <a:p>
            <a:pPr algn="ctr"/>
            <a:r>
              <a:rPr lang="bg-BG" b="1" dirty="0"/>
              <a:t>Разработил</a:t>
            </a:r>
            <a:r>
              <a:rPr lang="bg-BG" b="1" dirty="0" smtClean="0"/>
              <a:t>:</a:t>
            </a:r>
            <a:r>
              <a:rPr lang="en-GB" b="1" dirty="0" smtClean="0"/>
              <a:t> </a:t>
            </a:r>
            <a:r>
              <a:rPr lang="bg-BG" b="1" dirty="0"/>
              <a:t>	Велислав Андонов Андонов</a:t>
            </a:r>
            <a:endParaRPr lang="en-GB" dirty="0"/>
          </a:p>
          <a:p>
            <a:pPr algn="ctr"/>
            <a:r>
              <a:rPr lang="bg-BG" b="1" dirty="0"/>
              <a:t>Фак. №</a:t>
            </a:r>
            <a:r>
              <a:rPr lang="bg-BG" b="1" dirty="0" smtClean="0"/>
              <a:t>:</a:t>
            </a:r>
            <a:r>
              <a:rPr lang="en-GB" b="1" dirty="0" smtClean="0"/>
              <a:t> </a:t>
            </a:r>
            <a:r>
              <a:rPr lang="bg-BG" b="1" dirty="0"/>
              <a:t>	2201697008</a:t>
            </a:r>
            <a:endParaRPr lang="en-GB" dirty="0"/>
          </a:p>
        </p:txBody>
      </p:sp>
    </p:spTree>
    <p:extLst>
      <p:ext uri="{BB962C8B-B14F-4D97-AF65-F5344CB8AC3E}">
        <p14:creationId xmlns:p14="http://schemas.microsoft.com/office/powerpoint/2010/main" val="3321335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Герои</a:t>
            </a:r>
            <a:endParaRPr lang="en-GB" dirty="0"/>
          </a:p>
        </p:txBody>
      </p:sp>
      <p:sp>
        <p:nvSpPr>
          <p:cNvPr id="3" name="Content Placeholder 2"/>
          <p:cNvSpPr>
            <a:spLocks noGrp="1"/>
          </p:cNvSpPr>
          <p:nvPr>
            <p:ph idx="1"/>
          </p:nvPr>
        </p:nvSpPr>
        <p:spPr/>
        <p:txBody>
          <a:bodyPr>
            <a:normAutofit/>
          </a:bodyPr>
          <a:lstStyle/>
          <a:p>
            <a:r>
              <a:rPr lang="bg-BG" sz="1600" dirty="0" smtClean="0"/>
              <a:t>Най-сложните агенти.</a:t>
            </a:r>
          </a:p>
          <a:p>
            <a:r>
              <a:rPr lang="bg-BG" sz="1600" dirty="0" smtClean="0"/>
              <a:t>Могат да притежават и използват злато, оборудване и отвари.</a:t>
            </a:r>
          </a:p>
          <a:p>
            <a:r>
              <a:rPr lang="en-GB" sz="1600" dirty="0" smtClean="0"/>
              <a:t> </a:t>
            </a:r>
            <a:r>
              <a:rPr lang="bg-BG" sz="1600" dirty="0" smtClean="0"/>
              <a:t>Разделят се на 3 вида:</a:t>
            </a:r>
          </a:p>
          <a:p>
            <a:pPr lvl="1"/>
            <a:r>
              <a:rPr lang="bg-BG" sz="1400" dirty="0" smtClean="0"/>
              <a:t>Войн</a:t>
            </a:r>
          </a:p>
          <a:p>
            <a:pPr lvl="1"/>
            <a:r>
              <a:rPr lang="bg-BG" sz="1400" dirty="0" smtClean="0"/>
              <a:t>Асасин</a:t>
            </a:r>
          </a:p>
          <a:p>
            <a:pPr lvl="1"/>
            <a:r>
              <a:rPr lang="bg-BG" sz="1400" dirty="0" smtClean="0"/>
              <a:t>Стрелец</a:t>
            </a:r>
            <a:endParaRPr lang="bg-BG" sz="1400" dirty="0"/>
          </a:p>
          <a:p>
            <a:r>
              <a:rPr lang="bg-BG" sz="1600" dirty="0" smtClean="0"/>
              <a:t>Могат да притежават различни характеристики:</a:t>
            </a:r>
          </a:p>
          <a:p>
            <a:pPr lvl="1"/>
            <a:r>
              <a:rPr lang="bg-BG" sz="1400" dirty="0" smtClean="0"/>
              <a:t>Характеристики на поведението – Притежават винаги една и само една.</a:t>
            </a:r>
          </a:p>
          <a:p>
            <a:pPr lvl="1"/>
            <a:r>
              <a:rPr lang="bg-BG" sz="1400" dirty="0" smtClean="0"/>
              <a:t>Характеристики на способностите</a:t>
            </a:r>
            <a:endParaRPr lang="bg-BG" sz="1400" dirty="0"/>
          </a:p>
          <a:p>
            <a:pPr lvl="1"/>
            <a:endParaRPr lang="bg-B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207" y="3016318"/>
            <a:ext cx="3073132" cy="11983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078" y="4626501"/>
            <a:ext cx="1460575" cy="9843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159" y="5366810"/>
            <a:ext cx="3668614" cy="904741"/>
          </a:xfrm>
          <a:prstGeom prst="rect">
            <a:avLst/>
          </a:prstGeom>
        </p:spPr>
      </p:pic>
    </p:spTree>
    <p:extLst>
      <p:ext uri="{BB962C8B-B14F-4D97-AF65-F5344CB8AC3E}">
        <p14:creationId xmlns:p14="http://schemas.microsoft.com/office/powerpoint/2010/main" val="2496810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Exploration</a:t>
            </a:r>
            <a:endParaRPr lang="en-GB" dirty="0"/>
          </a:p>
        </p:txBody>
      </p:sp>
      <p:sp>
        <p:nvSpPr>
          <p:cNvPr id="3" name="Content Placeholder 2"/>
          <p:cNvSpPr>
            <a:spLocks noGrp="1"/>
          </p:cNvSpPr>
          <p:nvPr>
            <p:ph idx="1"/>
          </p:nvPr>
        </p:nvSpPr>
        <p:spPr/>
        <p:txBody>
          <a:bodyPr/>
          <a:lstStyle/>
          <a:p>
            <a:r>
              <a:rPr lang="bg-BG" dirty="0" smtClean="0"/>
              <a:t>Изпълнява се, когато агентът не взаимодейства с други агенти и не вижда </a:t>
            </a:r>
            <a:r>
              <a:rPr lang="en-GB" dirty="0" smtClean="0"/>
              <a:t>collectables.</a:t>
            </a:r>
          </a:p>
          <a:p>
            <a:r>
              <a:rPr lang="bg-BG" dirty="0" smtClean="0"/>
              <a:t>Агентът се предвижва от една плоча към друга.</a:t>
            </a:r>
            <a:endParaRPr lang="en-GB" dirty="0"/>
          </a:p>
        </p:txBody>
      </p:sp>
      <p:pic>
        <p:nvPicPr>
          <p:cNvPr id="4" name="2023-10-03 04-17-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599" y="3324225"/>
            <a:ext cx="6129131" cy="3447636"/>
          </a:xfrm>
          <a:prstGeom prst="rect">
            <a:avLst/>
          </a:prstGeom>
        </p:spPr>
      </p:pic>
    </p:spTree>
    <p:extLst>
      <p:ext uri="{BB962C8B-B14F-4D97-AF65-F5344CB8AC3E}">
        <p14:creationId xmlns:p14="http://schemas.microsoft.com/office/powerpoint/2010/main" val="170565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Gather Collectables</a:t>
            </a:r>
            <a:endParaRPr lang="en-GB" dirty="0"/>
          </a:p>
        </p:txBody>
      </p:sp>
      <p:sp>
        <p:nvSpPr>
          <p:cNvPr id="3" name="Content Placeholder 2"/>
          <p:cNvSpPr>
            <a:spLocks noGrp="1"/>
          </p:cNvSpPr>
          <p:nvPr>
            <p:ph idx="1"/>
          </p:nvPr>
        </p:nvSpPr>
        <p:spPr>
          <a:xfrm>
            <a:off x="677334" y="2160589"/>
            <a:ext cx="5007849" cy="3880773"/>
          </a:xfrm>
        </p:spPr>
        <p:txBody>
          <a:bodyPr/>
          <a:lstStyle/>
          <a:p>
            <a:r>
              <a:rPr lang="en-GB" dirty="0" smtClean="0"/>
              <a:t>Collectables – </a:t>
            </a:r>
            <a:r>
              <a:rPr lang="bg-BG" dirty="0" smtClean="0"/>
              <a:t>обекти в средата, които се събират от агента.</a:t>
            </a:r>
          </a:p>
          <a:p>
            <a:r>
              <a:rPr lang="bg-BG" dirty="0" smtClean="0"/>
              <a:t>Изпълнява се, когато агента вижда </a:t>
            </a:r>
            <a:r>
              <a:rPr lang="en-GB" dirty="0" smtClean="0"/>
              <a:t>collectables </a:t>
            </a:r>
            <a:r>
              <a:rPr lang="bg-BG" dirty="0" smtClean="0"/>
              <a:t>и не взаимодейства с други агенти.</a:t>
            </a:r>
            <a:endParaRPr lang="en-GB" dirty="0" smtClean="0"/>
          </a:p>
          <a:p>
            <a:r>
              <a:rPr lang="bg-BG" dirty="0" smtClean="0"/>
              <a:t>Агентът събира видян </a:t>
            </a:r>
            <a:r>
              <a:rPr lang="en-GB" dirty="0" smtClean="0"/>
              <a:t>collectable</a:t>
            </a:r>
            <a:r>
              <a:rPr lang="bg-BG" dirty="0" smtClean="0"/>
              <a:t>. При засичане на повече от един </a:t>
            </a:r>
            <a:r>
              <a:rPr lang="en-GB" dirty="0" smtClean="0"/>
              <a:t>collectable, </a:t>
            </a:r>
            <a:r>
              <a:rPr lang="bg-BG" dirty="0" smtClean="0"/>
              <a:t>се изчислява кого да си зададе като цел чрез ценноста на самия </a:t>
            </a:r>
            <a:r>
              <a:rPr lang="en-GB" dirty="0" smtClean="0"/>
              <a:t>collectable </a:t>
            </a:r>
            <a:r>
              <a:rPr lang="bg-BG" dirty="0" smtClean="0"/>
              <a:t>и разстоянието от агента до </a:t>
            </a:r>
            <a:r>
              <a:rPr lang="en-GB" smtClean="0"/>
              <a:t>collectable</a:t>
            </a:r>
            <a:r>
              <a:rPr lang="bg-BG" smtClean="0"/>
              <a:t>.</a:t>
            </a:r>
            <a:endParaRPr lang="en-GB" dirty="0"/>
          </a:p>
        </p:txBody>
      </p:sp>
      <p:pic>
        <p:nvPicPr>
          <p:cNvPr id="4" name="2023-10-03 04-20-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04451" y="3260519"/>
            <a:ext cx="6215271" cy="349609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6785" y="1602816"/>
            <a:ext cx="2551042" cy="1432416"/>
          </a:xfrm>
          <a:prstGeom prst="rect">
            <a:avLst/>
          </a:prstGeom>
        </p:spPr>
      </p:pic>
    </p:spTree>
    <p:extLst>
      <p:ext uri="{BB962C8B-B14F-4D97-AF65-F5344CB8AC3E}">
        <p14:creationId xmlns:p14="http://schemas.microsoft.com/office/powerpoint/2010/main" val="277368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Crafting</a:t>
            </a:r>
            <a:endParaRPr lang="en-GB" dirty="0"/>
          </a:p>
        </p:txBody>
      </p:sp>
      <p:sp>
        <p:nvSpPr>
          <p:cNvPr id="3" name="Content Placeholder 2"/>
          <p:cNvSpPr>
            <a:spLocks noGrp="1"/>
          </p:cNvSpPr>
          <p:nvPr>
            <p:ph idx="1"/>
          </p:nvPr>
        </p:nvSpPr>
        <p:spPr/>
        <p:txBody>
          <a:bodyPr/>
          <a:lstStyle/>
          <a:p>
            <a:r>
              <a:rPr lang="bg-BG" dirty="0" smtClean="0"/>
              <a:t>Изпълнява се, когато агентът не е взаимодейства с други агенти и разполага с достатъчно материали за да създаде по-добро оборудване от текущото или отвара</a:t>
            </a:r>
          </a:p>
          <a:p>
            <a:r>
              <a:rPr lang="bg-BG" dirty="0" smtClean="0"/>
              <a:t>Агентът използва събраните материали за създаване на оборудване или отвара.</a:t>
            </a:r>
            <a:endParaRPr lang="en-GB" dirty="0"/>
          </a:p>
        </p:txBody>
      </p:sp>
      <p:pic>
        <p:nvPicPr>
          <p:cNvPr id="4" name="2023-10-03 04-24-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0067" y="3525196"/>
            <a:ext cx="5665829" cy="3187029"/>
          </a:xfrm>
          <a:prstGeom prst="rect">
            <a:avLst/>
          </a:prstGeom>
        </p:spPr>
      </p:pic>
    </p:spTree>
    <p:extLst>
      <p:ext uri="{BB962C8B-B14F-4D97-AF65-F5344CB8AC3E}">
        <p14:creationId xmlns:p14="http://schemas.microsoft.com/office/powerpoint/2010/main" val="81605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Send Intent</a:t>
            </a:r>
            <a:endParaRPr lang="en-GB" dirty="0"/>
          </a:p>
        </p:txBody>
      </p:sp>
      <p:sp>
        <p:nvSpPr>
          <p:cNvPr id="3" name="Content Placeholder 2"/>
          <p:cNvSpPr>
            <a:spLocks noGrp="1"/>
          </p:cNvSpPr>
          <p:nvPr>
            <p:ph idx="1"/>
          </p:nvPr>
        </p:nvSpPr>
        <p:spPr/>
        <p:txBody>
          <a:bodyPr>
            <a:normAutofit lnSpcReduction="10000"/>
          </a:bodyPr>
          <a:lstStyle/>
          <a:p>
            <a:r>
              <a:rPr lang="bg-BG" dirty="0" smtClean="0"/>
              <a:t>Изпълнява се когато агентът вижда други агенти.</a:t>
            </a:r>
          </a:p>
          <a:p>
            <a:r>
              <a:rPr lang="bg-BG" dirty="0" smtClean="0"/>
              <a:t>Агентът изпраща намерението си към съответните видяни агенти.</a:t>
            </a:r>
          </a:p>
          <a:p>
            <a:r>
              <a:rPr lang="bg-BG" dirty="0" smtClean="0"/>
              <a:t>Намерения:</a:t>
            </a:r>
          </a:p>
          <a:p>
            <a:pPr lvl="1"/>
            <a:r>
              <a:rPr lang="bg-BG" dirty="0" smtClean="0"/>
              <a:t>Разговор</a:t>
            </a:r>
            <a:r>
              <a:rPr lang="en-GB" dirty="0" smtClean="0"/>
              <a:t>/</a:t>
            </a:r>
            <a:r>
              <a:rPr lang="bg-BG" dirty="0" smtClean="0"/>
              <a:t>Игнориране</a:t>
            </a:r>
          </a:p>
          <a:p>
            <a:pPr lvl="1"/>
            <a:r>
              <a:rPr lang="bg-BG" dirty="0" smtClean="0"/>
              <a:t>Търгуване</a:t>
            </a:r>
          </a:p>
          <a:p>
            <a:pPr lvl="1"/>
            <a:r>
              <a:rPr lang="bg-BG" dirty="0"/>
              <a:t>Битка</a:t>
            </a:r>
          </a:p>
          <a:p>
            <a:r>
              <a:rPr lang="bg-BG" dirty="0" smtClean="0"/>
              <a:t>Отношенията между агентите влияят на шанса за изпращане на по-положително или по-отрицателно намерение.</a:t>
            </a:r>
          </a:p>
          <a:p>
            <a:r>
              <a:rPr lang="bg-BG" dirty="0" smtClean="0"/>
              <a:t>За изпращане на намерения за битка, агентът проверява дали друг агент е по-слаб от него. Ако двата агента са Герои, се сравнява силата на оборудването, в противен случай се сравнява броя ходове за които единия агент може да убия другия.</a:t>
            </a:r>
            <a:endParaRPr lang="bg-BG" dirty="0"/>
          </a:p>
          <a:p>
            <a:pPr lvl="1"/>
            <a:endParaRPr lang="bg-BG" dirty="0" smtClean="0"/>
          </a:p>
        </p:txBody>
      </p:sp>
    </p:spTree>
    <p:extLst>
      <p:ext uri="{BB962C8B-B14F-4D97-AF65-F5344CB8AC3E}">
        <p14:creationId xmlns:p14="http://schemas.microsoft.com/office/powerpoint/2010/main" val="12523285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a:t>
            </a:r>
            <a:r>
              <a:rPr lang="en-GB" dirty="0" smtClean="0"/>
              <a:t> -</a:t>
            </a:r>
            <a:r>
              <a:rPr lang="bg-BG" dirty="0" smtClean="0"/>
              <a:t> </a:t>
            </a:r>
            <a:r>
              <a:rPr lang="en-GB" dirty="0" smtClean="0"/>
              <a:t>Message Processing</a:t>
            </a:r>
            <a:endParaRPr lang="en-GB" dirty="0"/>
          </a:p>
        </p:txBody>
      </p:sp>
      <p:sp>
        <p:nvSpPr>
          <p:cNvPr id="3" name="Content Placeholder 2"/>
          <p:cNvSpPr>
            <a:spLocks noGrp="1"/>
          </p:cNvSpPr>
          <p:nvPr>
            <p:ph idx="1"/>
          </p:nvPr>
        </p:nvSpPr>
        <p:spPr/>
        <p:txBody>
          <a:bodyPr/>
          <a:lstStyle/>
          <a:p>
            <a:r>
              <a:rPr lang="bg-BG" dirty="0" smtClean="0"/>
              <a:t>Изпълнява се постоянно.</a:t>
            </a:r>
          </a:p>
          <a:p>
            <a:r>
              <a:rPr lang="bg-BG" dirty="0" smtClean="0"/>
              <a:t>Използва се за обработка на съобщения от други агенти</a:t>
            </a:r>
            <a:r>
              <a:rPr lang="en-GB" dirty="0" smtClean="0"/>
              <a:t>.</a:t>
            </a:r>
          </a:p>
          <a:p>
            <a:pPr lvl="1"/>
            <a:r>
              <a:rPr lang="bg-BG" dirty="0" smtClean="0"/>
              <a:t>Обработка на изпратено намерение.</a:t>
            </a:r>
          </a:p>
          <a:p>
            <a:pPr lvl="2"/>
            <a:r>
              <a:rPr lang="bg-BG" dirty="0" smtClean="0"/>
              <a:t>При обработка на намерение за битка, агентът изчислява шансовете си за спечелването на битката и взависимост от резултатите се изпълнява поведението за Битка или за Бягство от битка.</a:t>
            </a:r>
          </a:p>
          <a:p>
            <a:pPr lvl="1"/>
            <a:r>
              <a:rPr lang="bg-BG" dirty="0" smtClean="0"/>
              <a:t>Обработка на отговор на съобщения за Търгуване.</a:t>
            </a:r>
            <a:endParaRPr lang="en-GB" dirty="0"/>
          </a:p>
        </p:txBody>
      </p:sp>
    </p:spTree>
    <p:extLst>
      <p:ext uri="{BB962C8B-B14F-4D97-AF65-F5344CB8AC3E}">
        <p14:creationId xmlns:p14="http://schemas.microsoft.com/office/powerpoint/2010/main" val="627485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Combat</a:t>
            </a:r>
            <a:endParaRPr lang="en-GB" dirty="0"/>
          </a:p>
        </p:txBody>
      </p:sp>
      <p:sp>
        <p:nvSpPr>
          <p:cNvPr id="3" name="Content Placeholder 2"/>
          <p:cNvSpPr>
            <a:spLocks noGrp="1"/>
          </p:cNvSpPr>
          <p:nvPr>
            <p:ph idx="1"/>
          </p:nvPr>
        </p:nvSpPr>
        <p:spPr/>
        <p:txBody>
          <a:bodyPr/>
          <a:lstStyle/>
          <a:p>
            <a:r>
              <a:rPr lang="bg-BG" dirty="0" smtClean="0"/>
              <a:t>Изпълнява се, когато агент реши да нападне друг агент.</a:t>
            </a:r>
          </a:p>
          <a:p>
            <a:r>
              <a:rPr lang="bg-BG" dirty="0" smtClean="0"/>
              <a:t>Обикновенно агентът трябва да е до агентът за да може да го атакува.</a:t>
            </a:r>
            <a:endParaRPr lang="en-GB" dirty="0"/>
          </a:p>
        </p:txBody>
      </p:sp>
      <p:pic>
        <p:nvPicPr>
          <p:cNvPr id="4" name="2023-10-03 04-31-0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6035" y="3054625"/>
            <a:ext cx="6443501" cy="3624469"/>
          </a:xfrm>
          <a:prstGeom prst="rect">
            <a:avLst/>
          </a:prstGeom>
        </p:spPr>
      </p:pic>
    </p:spTree>
    <p:extLst>
      <p:ext uri="{BB962C8B-B14F-4D97-AF65-F5344CB8AC3E}">
        <p14:creationId xmlns:p14="http://schemas.microsoft.com/office/powerpoint/2010/main" val="287866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a:t>
            </a:r>
            <a:r>
              <a:rPr lang="en-GB" dirty="0" smtClean="0"/>
              <a:t> Fleeing</a:t>
            </a:r>
            <a:endParaRPr lang="en-GB" dirty="0"/>
          </a:p>
        </p:txBody>
      </p:sp>
      <p:sp>
        <p:nvSpPr>
          <p:cNvPr id="3" name="Content Placeholder 2"/>
          <p:cNvSpPr>
            <a:spLocks noGrp="1"/>
          </p:cNvSpPr>
          <p:nvPr>
            <p:ph idx="1"/>
          </p:nvPr>
        </p:nvSpPr>
        <p:spPr/>
        <p:txBody>
          <a:bodyPr/>
          <a:lstStyle/>
          <a:p>
            <a:r>
              <a:rPr lang="bg-BG" dirty="0" smtClean="0"/>
              <a:t>Изпълнява се, когато агентът е решил че ще изгуби битката.</a:t>
            </a:r>
          </a:p>
          <a:p>
            <a:r>
              <a:rPr lang="bg-BG" dirty="0" smtClean="0"/>
              <a:t>Предвижва се към съседната плоча, която е най-далеч от враждебни агенти</a:t>
            </a:r>
            <a:endParaRPr lang="en-GB" dirty="0"/>
          </a:p>
        </p:txBody>
      </p:sp>
      <p:pic>
        <p:nvPicPr>
          <p:cNvPr id="5" name="2023-10-03 04-34-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6313" y="3240157"/>
            <a:ext cx="6302141" cy="3544955"/>
          </a:xfrm>
          <a:prstGeom prst="rect">
            <a:avLst/>
          </a:prstGeom>
        </p:spPr>
      </p:pic>
    </p:spTree>
    <p:extLst>
      <p:ext uri="{BB962C8B-B14F-4D97-AF65-F5344CB8AC3E}">
        <p14:creationId xmlns:p14="http://schemas.microsoft.com/office/powerpoint/2010/main" val="122785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Преминаване между </a:t>
            </a:r>
            <a:r>
              <a:rPr lang="en-GB" dirty="0" smtClean="0"/>
              <a:t>Combat </a:t>
            </a:r>
            <a:r>
              <a:rPr lang="bg-BG" dirty="0" smtClean="0"/>
              <a:t>и </a:t>
            </a:r>
            <a:r>
              <a:rPr lang="en-GB" dirty="0" smtClean="0"/>
              <a:t>Fleeing </a:t>
            </a:r>
            <a:r>
              <a:rPr lang="bg-BG" dirty="0" smtClean="0"/>
              <a:t>поведения</a:t>
            </a:r>
            <a:endParaRPr lang="en-GB" dirty="0"/>
          </a:p>
        </p:txBody>
      </p:sp>
      <p:sp>
        <p:nvSpPr>
          <p:cNvPr id="3" name="Content Placeholder 2"/>
          <p:cNvSpPr>
            <a:spLocks noGrp="1"/>
          </p:cNvSpPr>
          <p:nvPr>
            <p:ph idx="1"/>
          </p:nvPr>
        </p:nvSpPr>
        <p:spPr>
          <a:xfrm>
            <a:off x="677334" y="2160589"/>
            <a:ext cx="4855449" cy="3880773"/>
          </a:xfrm>
        </p:spPr>
        <p:txBody>
          <a:bodyPr>
            <a:normAutofit lnSpcReduction="10000"/>
          </a:bodyPr>
          <a:lstStyle/>
          <a:p>
            <a:r>
              <a:rPr lang="bg-BG" dirty="0" smtClean="0"/>
              <a:t>Агент преминава от </a:t>
            </a:r>
            <a:r>
              <a:rPr lang="en-GB" dirty="0" smtClean="0"/>
              <a:t>Combat </a:t>
            </a:r>
            <a:r>
              <a:rPr lang="bg-BG" dirty="0" smtClean="0"/>
              <a:t>към </a:t>
            </a:r>
            <a:r>
              <a:rPr lang="en-GB" dirty="0" smtClean="0"/>
              <a:t>Fleeing </a:t>
            </a:r>
            <a:r>
              <a:rPr lang="bg-BG" dirty="0" smtClean="0"/>
              <a:t>поведение, когато изчисли че ще загуби битката.</a:t>
            </a:r>
          </a:p>
          <a:p>
            <a:r>
              <a:rPr lang="bg-BG" dirty="0" smtClean="0"/>
              <a:t>Агент премива от </a:t>
            </a:r>
            <a:r>
              <a:rPr lang="en-GB" dirty="0" smtClean="0"/>
              <a:t>Fleeing </a:t>
            </a:r>
            <a:r>
              <a:rPr lang="bg-BG" dirty="0" smtClean="0"/>
              <a:t>към </a:t>
            </a:r>
            <a:r>
              <a:rPr lang="en-GB" dirty="0" smtClean="0"/>
              <a:t>Combat </a:t>
            </a:r>
            <a:r>
              <a:rPr lang="bg-BG" dirty="0" smtClean="0"/>
              <a:t>поведение, когато изчисли че ще спечели битката или когато няма накъде да бяга.</a:t>
            </a:r>
          </a:p>
          <a:p>
            <a:r>
              <a:rPr lang="bg-BG" dirty="0" smtClean="0"/>
              <a:t>Агент излиза от </a:t>
            </a:r>
            <a:r>
              <a:rPr lang="en-GB" dirty="0" smtClean="0"/>
              <a:t>Combat </a:t>
            </a:r>
            <a:r>
              <a:rPr lang="bg-BG" dirty="0" smtClean="0"/>
              <a:t>поведение, когато всички враждебни агенти са мъртви.</a:t>
            </a:r>
          </a:p>
          <a:p>
            <a:r>
              <a:rPr lang="bg-BG" dirty="0" smtClean="0"/>
              <a:t>Агент излиза от </a:t>
            </a:r>
            <a:r>
              <a:rPr lang="en-GB" dirty="0" smtClean="0"/>
              <a:t>Fleeing </a:t>
            </a:r>
            <a:r>
              <a:rPr lang="bg-BG" dirty="0" smtClean="0"/>
              <a:t>поведение, когато всички враждебните агенти спрат да го гонят. </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1070" y="1930400"/>
            <a:ext cx="3873263" cy="4598504"/>
          </a:xfrm>
          <a:prstGeom prst="rect">
            <a:avLst/>
          </a:prstGeom>
        </p:spPr>
      </p:pic>
    </p:spTree>
    <p:extLst>
      <p:ext uri="{BB962C8B-B14F-4D97-AF65-F5344CB8AC3E}">
        <p14:creationId xmlns:p14="http://schemas.microsoft.com/office/powerpoint/2010/main" val="711420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Trading</a:t>
            </a:r>
            <a:endParaRPr lang="en-GB" dirty="0"/>
          </a:p>
        </p:txBody>
      </p:sp>
      <p:sp>
        <p:nvSpPr>
          <p:cNvPr id="3" name="Content Placeholder 2"/>
          <p:cNvSpPr>
            <a:spLocks noGrp="1"/>
          </p:cNvSpPr>
          <p:nvPr>
            <p:ph idx="1"/>
          </p:nvPr>
        </p:nvSpPr>
        <p:spPr>
          <a:xfrm>
            <a:off x="677334" y="2160589"/>
            <a:ext cx="5040979" cy="3880773"/>
          </a:xfrm>
        </p:spPr>
        <p:txBody>
          <a:bodyPr/>
          <a:lstStyle/>
          <a:p>
            <a:r>
              <a:rPr lang="bg-BG" dirty="0" smtClean="0"/>
              <a:t>Изпълнява се когато агентът не е в битка и има добро отношение с видим агент.</a:t>
            </a:r>
          </a:p>
          <a:p>
            <a:r>
              <a:rPr lang="bg-BG" dirty="0" smtClean="0"/>
              <a:t>Агентът търгува с друг агент, като може да търгува само с друг Герой или Град.</a:t>
            </a:r>
          </a:p>
          <a:p>
            <a:r>
              <a:rPr lang="bg-BG" dirty="0" smtClean="0"/>
              <a:t>При търгуване с Герой се търгува само с оборудване, вторият агент слага надценка и първият агент може да се пазари.</a:t>
            </a:r>
          </a:p>
          <a:p>
            <a:r>
              <a:rPr lang="bg-BG" dirty="0" smtClean="0"/>
              <a:t>При търгуване с Град, може да се търгува с оборудване или с отвара, вторият агент(Града) не слага надценка и първият агент не може да се пазари.</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426" y="1276342"/>
            <a:ext cx="4981357" cy="5317576"/>
          </a:xfrm>
          <a:prstGeom prst="rect">
            <a:avLst/>
          </a:prstGeom>
        </p:spPr>
      </p:pic>
    </p:spTree>
    <p:extLst>
      <p:ext uri="{BB962C8B-B14F-4D97-AF65-F5344CB8AC3E}">
        <p14:creationId xmlns:p14="http://schemas.microsoft.com/office/powerpoint/2010/main" val="22316623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Увод</a:t>
            </a:r>
            <a:endParaRPr lang="en-GB" dirty="0"/>
          </a:p>
        </p:txBody>
      </p:sp>
      <p:sp>
        <p:nvSpPr>
          <p:cNvPr id="3" name="Content Placeholder 2"/>
          <p:cNvSpPr>
            <a:spLocks noGrp="1"/>
          </p:cNvSpPr>
          <p:nvPr>
            <p:ph idx="1"/>
          </p:nvPr>
        </p:nvSpPr>
        <p:spPr/>
        <p:txBody>
          <a:bodyPr/>
          <a:lstStyle/>
          <a:p>
            <a:r>
              <a:rPr lang="ru-RU" dirty="0"/>
              <a:t>Разработеният </a:t>
            </a:r>
            <a:r>
              <a:rPr lang="ru-RU" dirty="0" smtClean="0"/>
              <a:t>проект </a:t>
            </a:r>
            <a:r>
              <a:rPr lang="ru-RU" dirty="0"/>
              <a:t>представлява симулация на оцеляване на агенти в агресивна </a:t>
            </a:r>
            <a:r>
              <a:rPr lang="ru-RU" dirty="0" smtClean="0"/>
              <a:t>среда под формата на игра</a:t>
            </a:r>
            <a:r>
              <a:rPr lang="en-GB" dirty="0" smtClean="0"/>
              <a:t>. </a:t>
            </a:r>
            <a:r>
              <a:rPr lang="ru-RU" dirty="0" smtClean="0"/>
              <a:t>Ролята </a:t>
            </a:r>
            <a:r>
              <a:rPr lang="ru-RU" dirty="0"/>
              <a:t>на потребителя е наблюдател или бог, като той има способността да </a:t>
            </a:r>
            <a:r>
              <a:rPr lang="bg-BG" dirty="0" smtClean="0"/>
              <a:t>модифицира</a:t>
            </a:r>
            <a:r>
              <a:rPr lang="ru-RU" dirty="0" smtClean="0"/>
              <a:t> средата</a:t>
            </a:r>
            <a:r>
              <a:rPr lang="bg-BG" dirty="0"/>
              <a:t>,</a:t>
            </a:r>
            <a:r>
              <a:rPr lang="bg-BG" dirty="0" smtClean="0"/>
              <a:t> </a:t>
            </a:r>
            <a:r>
              <a:rPr lang="bg-BG" dirty="0"/>
              <a:t>д</a:t>
            </a:r>
            <a:r>
              <a:rPr lang="bg-BG" dirty="0" smtClean="0"/>
              <a:t>окато реалните играчи представляват агенти. Тяхната цел е да оцелеят в средата, като единственото което заплашва живота им са останалите агенти. Така всеки агент ще се стреми да подобри шансовете си за оцеляване чрез плячкосване на ресурсите на средата или убиване на по-слаби агенти.</a:t>
            </a:r>
            <a:endParaRPr lang="en-GB" dirty="0"/>
          </a:p>
        </p:txBody>
      </p:sp>
    </p:spTree>
    <p:extLst>
      <p:ext uri="{BB962C8B-B14F-4D97-AF65-F5344CB8AC3E}">
        <p14:creationId xmlns:p14="http://schemas.microsoft.com/office/powerpoint/2010/main" val="1304106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Structure Building</a:t>
            </a:r>
            <a:endParaRPr lang="en-GB" dirty="0"/>
          </a:p>
        </p:txBody>
      </p:sp>
      <p:sp>
        <p:nvSpPr>
          <p:cNvPr id="3" name="Content Placeholder 2"/>
          <p:cNvSpPr>
            <a:spLocks noGrp="1"/>
          </p:cNvSpPr>
          <p:nvPr>
            <p:ph idx="1"/>
          </p:nvPr>
        </p:nvSpPr>
        <p:spPr/>
        <p:txBody>
          <a:bodyPr/>
          <a:lstStyle/>
          <a:p>
            <a:r>
              <a:rPr lang="bg-BG" dirty="0"/>
              <a:t>Агентът създава </a:t>
            </a:r>
            <a:r>
              <a:rPr lang="bg-BG" dirty="0" smtClean="0"/>
              <a:t>Град.</a:t>
            </a:r>
          </a:p>
          <a:p>
            <a:r>
              <a:rPr lang="bg-BG" dirty="0" smtClean="0"/>
              <a:t>Изпълнява се когато агентът не взаимодейства с други агенти и ако е над ниво 10</a:t>
            </a:r>
            <a:r>
              <a:rPr lang="en-GB" dirty="0" smtClean="0"/>
              <a:t>,</a:t>
            </a:r>
            <a:r>
              <a:rPr lang="bg-BG" dirty="0" smtClean="0"/>
              <a:t> има необходимия брой злато и материали</a:t>
            </a:r>
            <a:r>
              <a:rPr lang="en-GB" dirty="0" smtClean="0"/>
              <a:t> </a:t>
            </a:r>
            <a:r>
              <a:rPr lang="bg-BG" dirty="0" smtClean="0"/>
              <a:t>и не е собственик на друг град, като е </a:t>
            </a:r>
            <a:r>
              <a:rPr lang="bg-BG" dirty="0"/>
              <a:t>н</a:t>
            </a:r>
            <a:r>
              <a:rPr lang="bg-BG" dirty="0" smtClean="0"/>
              <a:t>еобходимо за нов Град да не е във видимостта на други градове и да има поне 2 </a:t>
            </a:r>
            <a:r>
              <a:rPr lang="en-GB" dirty="0" smtClean="0"/>
              <a:t>collectables </a:t>
            </a:r>
            <a:r>
              <a:rPr lang="bg-BG" dirty="0" smtClean="0"/>
              <a:t>в околните плочи.</a:t>
            </a:r>
            <a:endParaRPr lang="en-GB" dirty="0"/>
          </a:p>
        </p:txBody>
      </p:sp>
      <p:pic>
        <p:nvPicPr>
          <p:cNvPr id="4" name="2023-10-03 04-38-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3548" y="3771486"/>
            <a:ext cx="5333999" cy="3000375"/>
          </a:xfrm>
          <a:prstGeom prst="rect">
            <a:avLst/>
          </a:prstGeom>
        </p:spPr>
      </p:pic>
    </p:spTree>
    <p:extLst>
      <p:ext uri="{BB962C8B-B14F-4D97-AF65-F5344CB8AC3E}">
        <p14:creationId xmlns:p14="http://schemas.microsoft.com/office/powerpoint/2010/main" val="304708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Чудовища</a:t>
            </a:r>
            <a:endParaRPr lang="en-GB" dirty="0"/>
          </a:p>
        </p:txBody>
      </p:sp>
      <p:sp>
        <p:nvSpPr>
          <p:cNvPr id="3" name="Content Placeholder 2"/>
          <p:cNvSpPr>
            <a:spLocks noGrp="1"/>
          </p:cNvSpPr>
          <p:nvPr>
            <p:ph idx="1"/>
          </p:nvPr>
        </p:nvSpPr>
        <p:spPr/>
        <p:txBody>
          <a:bodyPr>
            <a:normAutofit/>
          </a:bodyPr>
          <a:lstStyle/>
          <a:p>
            <a:r>
              <a:rPr lang="bg-BG" sz="1600" dirty="0" smtClean="0"/>
              <a:t>Подобни на Героите но по-прости.</a:t>
            </a:r>
          </a:p>
          <a:p>
            <a:r>
              <a:rPr lang="bg-BG" sz="1600" dirty="0" smtClean="0"/>
              <a:t>Липсват поведения за Събиране на </a:t>
            </a:r>
            <a:r>
              <a:rPr lang="en-GB" sz="1600" dirty="0" smtClean="0"/>
              <a:t>collectables, </a:t>
            </a:r>
            <a:r>
              <a:rPr lang="bg-BG" sz="1600" dirty="0" smtClean="0"/>
              <a:t>за Създаване на оборудване и отвари и за Търгуване.</a:t>
            </a:r>
            <a:endParaRPr lang="en-GB" sz="1600" dirty="0" smtClean="0"/>
          </a:p>
          <a:p>
            <a:r>
              <a:rPr lang="bg-BG" sz="1600" dirty="0"/>
              <a:t>Разделят се на четири вида:</a:t>
            </a:r>
          </a:p>
          <a:p>
            <a:pPr lvl="1"/>
            <a:r>
              <a:rPr lang="bg-BG" sz="1400" dirty="0"/>
              <a:t>Скелет</a:t>
            </a:r>
          </a:p>
          <a:p>
            <a:pPr lvl="1"/>
            <a:r>
              <a:rPr lang="bg-BG" sz="1400" dirty="0"/>
              <a:t>Паяк</a:t>
            </a:r>
          </a:p>
          <a:p>
            <a:pPr lvl="1"/>
            <a:r>
              <a:rPr lang="bg-BG" sz="1400" dirty="0"/>
              <a:t>Шрумер</a:t>
            </a:r>
          </a:p>
          <a:p>
            <a:pPr lvl="1"/>
            <a:r>
              <a:rPr lang="bg-BG" sz="1400" dirty="0" smtClean="0"/>
              <a:t>Голем</a:t>
            </a:r>
            <a:endParaRPr lang="bg-BG" sz="1600" dirty="0" smtClean="0"/>
          </a:p>
          <a:p>
            <a:r>
              <a:rPr lang="bg-BG" sz="1600" dirty="0" smtClean="0"/>
              <a:t>Имат специална способност.</a:t>
            </a:r>
          </a:p>
          <a:p>
            <a:r>
              <a:rPr lang="bg-BG" sz="1600" dirty="0" smtClean="0"/>
              <a:t>Притежават характеристика на способностите.</a:t>
            </a:r>
          </a:p>
          <a:p>
            <a:pPr lvl="1"/>
            <a:r>
              <a:rPr lang="bg-BG" sz="1400" dirty="0" smtClean="0"/>
              <a:t>Характеристика </a:t>
            </a:r>
            <a:r>
              <a:rPr lang="en-GB" sz="1400" dirty="0" smtClean="0"/>
              <a:t>Boss.</a:t>
            </a:r>
            <a:endParaRPr lang="bg-BG" sz="1400" dirty="0"/>
          </a:p>
          <a:p>
            <a:pPr lvl="1"/>
            <a:endParaRPr lang="en-GB"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3461" y="3819777"/>
            <a:ext cx="3520389" cy="10380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017" y="5771056"/>
            <a:ext cx="2457837" cy="7708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888" y="5113043"/>
            <a:ext cx="2573080" cy="1403934"/>
          </a:xfrm>
          <a:prstGeom prst="rect">
            <a:avLst/>
          </a:prstGeom>
        </p:spPr>
      </p:pic>
    </p:spTree>
    <p:extLst>
      <p:ext uri="{BB962C8B-B14F-4D97-AF65-F5344CB8AC3E}">
        <p14:creationId xmlns:p14="http://schemas.microsoft.com/office/powerpoint/2010/main" val="36014811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Градове</a:t>
            </a:r>
            <a:endParaRPr lang="en-GB" dirty="0"/>
          </a:p>
        </p:txBody>
      </p:sp>
      <p:sp>
        <p:nvSpPr>
          <p:cNvPr id="3" name="Content Placeholder 2"/>
          <p:cNvSpPr>
            <a:spLocks noGrp="1"/>
          </p:cNvSpPr>
          <p:nvPr>
            <p:ph idx="1"/>
          </p:nvPr>
        </p:nvSpPr>
        <p:spPr>
          <a:xfrm>
            <a:off x="677334" y="2160589"/>
            <a:ext cx="4981344" cy="3880773"/>
          </a:xfrm>
        </p:spPr>
        <p:txBody>
          <a:bodyPr>
            <a:normAutofit fontScale="92500" lnSpcReduction="20000"/>
          </a:bodyPr>
          <a:lstStyle/>
          <a:p>
            <a:r>
              <a:rPr lang="bg-BG" dirty="0" smtClean="0"/>
              <a:t>Помощни агенти на героите.</a:t>
            </a:r>
          </a:p>
          <a:p>
            <a:r>
              <a:rPr lang="bg-BG" dirty="0" smtClean="0"/>
              <a:t>Неподвижни агенти.</a:t>
            </a:r>
          </a:p>
          <a:p>
            <a:r>
              <a:rPr lang="bg-BG" dirty="0" smtClean="0"/>
              <a:t>Ако са създадени от Герой, той се води техен собственик</a:t>
            </a:r>
          </a:p>
          <a:p>
            <a:r>
              <a:rPr lang="bg-BG" dirty="0" smtClean="0"/>
              <a:t>Поведения:</a:t>
            </a:r>
          </a:p>
          <a:p>
            <a:pPr lvl="1"/>
            <a:r>
              <a:rPr lang="en-GB" dirty="0" smtClean="0"/>
              <a:t>Gather Collectables</a:t>
            </a:r>
            <a:r>
              <a:rPr lang="bg-BG" dirty="0" smtClean="0"/>
              <a:t> – Събира всички видими </a:t>
            </a:r>
            <a:r>
              <a:rPr lang="en-GB" dirty="0" smtClean="0"/>
              <a:t>collectables </a:t>
            </a:r>
            <a:r>
              <a:rPr lang="bg-BG" dirty="0" smtClean="0"/>
              <a:t>наведнъж.</a:t>
            </a:r>
            <a:endParaRPr lang="bg-BG" dirty="0"/>
          </a:p>
          <a:p>
            <a:pPr lvl="1"/>
            <a:r>
              <a:rPr lang="en-GB" dirty="0" smtClean="0"/>
              <a:t>Crafting.</a:t>
            </a:r>
            <a:endParaRPr lang="bg-BG" dirty="0" smtClean="0"/>
          </a:p>
          <a:p>
            <a:pPr lvl="1"/>
            <a:r>
              <a:rPr lang="en-GB" dirty="0" smtClean="0"/>
              <a:t>Trading</a:t>
            </a:r>
            <a:r>
              <a:rPr lang="bg-BG" dirty="0" smtClean="0"/>
              <a:t> – не може да инициира.</a:t>
            </a:r>
            <a:endParaRPr lang="en-GB" dirty="0" smtClean="0"/>
          </a:p>
          <a:p>
            <a:pPr lvl="1"/>
            <a:r>
              <a:rPr lang="en-GB" dirty="0" smtClean="0"/>
              <a:t>Message Processing.</a:t>
            </a:r>
          </a:p>
          <a:p>
            <a:pPr lvl="1"/>
            <a:r>
              <a:rPr lang="en-GB" dirty="0" smtClean="0"/>
              <a:t>Combat</a:t>
            </a:r>
            <a:r>
              <a:rPr lang="bg-BG" dirty="0" smtClean="0"/>
              <a:t> – напада всички вражески агенти наведнъж</a:t>
            </a:r>
            <a:r>
              <a:rPr lang="en-GB" dirty="0" smtClean="0"/>
              <a:t>.</a:t>
            </a:r>
            <a:r>
              <a:rPr lang="bg-BG" dirty="0" smtClean="0"/>
              <a:t> Атакува само ако бъде атакуван.</a:t>
            </a:r>
            <a:endParaRPr lang="en-GB" dirty="0" smtClean="0"/>
          </a:p>
          <a:p>
            <a:pPr lvl="1"/>
            <a:r>
              <a:rPr lang="en-GB" dirty="0" smtClean="0"/>
              <a:t>Spawn Unit</a:t>
            </a:r>
            <a:r>
              <a:rPr lang="bg-BG" dirty="0" smtClean="0"/>
              <a:t> – създава нов агент от тип Герой</a:t>
            </a:r>
            <a:r>
              <a:rPr lang="en-GB" dirty="0" smtClean="0"/>
              <a:t>.</a:t>
            </a:r>
            <a:endParaRPr lang="bg-BG" dirty="0" smtClean="0"/>
          </a:p>
          <a:p>
            <a:endParaRPr lang="en-GB" dirty="0"/>
          </a:p>
        </p:txBody>
      </p:sp>
      <p:pic>
        <p:nvPicPr>
          <p:cNvPr id="7" name="2023-10-03 04-45-51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54810" y="2160588"/>
            <a:ext cx="6265947" cy="3524595"/>
          </a:xfrm>
          <a:prstGeom prst="rect">
            <a:avLst/>
          </a:prstGeom>
        </p:spPr>
      </p:pic>
    </p:spTree>
    <p:extLst>
      <p:ext uri="{BB962C8B-B14F-4D97-AF65-F5344CB8AC3E}">
        <p14:creationId xmlns:p14="http://schemas.microsoft.com/office/powerpoint/2010/main" val="163580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Чудовищни бърлоги</a:t>
            </a:r>
            <a:endParaRPr lang="en-GB" dirty="0"/>
          </a:p>
        </p:txBody>
      </p:sp>
      <p:sp>
        <p:nvSpPr>
          <p:cNvPr id="3" name="Content Placeholder 2"/>
          <p:cNvSpPr>
            <a:spLocks noGrp="1"/>
          </p:cNvSpPr>
          <p:nvPr>
            <p:ph idx="1"/>
          </p:nvPr>
        </p:nvSpPr>
        <p:spPr>
          <a:xfrm>
            <a:off x="677334" y="2160589"/>
            <a:ext cx="4312109" cy="3880773"/>
          </a:xfrm>
        </p:spPr>
        <p:txBody>
          <a:bodyPr/>
          <a:lstStyle/>
          <a:p>
            <a:r>
              <a:rPr lang="bg-BG" dirty="0" smtClean="0"/>
              <a:t>Помощни агенти на чудовищата.</a:t>
            </a:r>
          </a:p>
          <a:p>
            <a:r>
              <a:rPr lang="en-GB" dirty="0" smtClean="0"/>
              <a:t> </a:t>
            </a:r>
            <a:r>
              <a:rPr lang="bg-BG" dirty="0" smtClean="0"/>
              <a:t>Поведения:</a:t>
            </a:r>
          </a:p>
          <a:p>
            <a:pPr lvl="1"/>
            <a:r>
              <a:rPr lang="en-GB" dirty="0" smtClean="0"/>
              <a:t>Combat.</a:t>
            </a:r>
          </a:p>
          <a:p>
            <a:pPr lvl="1"/>
            <a:r>
              <a:rPr lang="en-GB" dirty="0" smtClean="0"/>
              <a:t>Spawn Unit</a:t>
            </a:r>
            <a:r>
              <a:rPr lang="bg-BG" dirty="0" smtClean="0"/>
              <a:t> – създава нов агент от тип Чудовище</a:t>
            </a:r>
            <a:r>
              <a:rPr lang="en-GB" dirty="0" smtClean="0"/>
              <a:t>.</a:t>
            </a:r>
            <a:endParaRPr lang="bg-BG" dirty="0"/>
          </a:p>
          <a:p>
            <a:r>
              <a:rPr lang="bg-BG" dirty="0" smtClean="0"/>
              <a:t>Разделят се на два вида:</a:t>
            </a:r>
          </a:p>
          <a:p>
            <a:pPr lvl="1"/>
            <a:r>
              <a:rPr lang="bg-BG" dirty="0" smtClean="0"/>
              <a:t>Гробище.</a:t>
            </a:r>
          </a:p>
          <a:p>
            <a:pPr lvl="1"/>
            <a:r>
              <a:rPr lang="bg-BG" dirty="0" smtClean="0"/>
              <a:t>Паячно гнездо.</a:t>
            </a:r>
            <a:endParaRPr lang="bg-BG" dirty="0"/>
          </a:p>
          <a:p>
            <a:pPr lvl="1"/>
            <a:endParaRPr lang="en-GB" dirty="0" smtClean="0"/>
          </a:p>
        </p:txBody>
      </p:sp>
      <p:pic>
        <p:nvPicPr>
          <p:cNvPr id="4" name="2023-10-03 04-55-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17243" y="2071922"/>
            <a:ext cx="6317558" cy="3553626"/>
          </a:xfrm>
          <a:prstGeom prst="rect">
            <a:avLst/>
          </a:prstGeom>
        </p:spPr>
      </p:pic>
    </p:spTree>
    <p:extLst>
      <p:ext uri="{BB962C8B-B14F-4D97-AF65-F5344CB8AC3E}">
        <p14:creationId xmlns:p14="http://schemas.microsoft.com/office/powerpoint/2010/main" val="336832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Заключение</a:t>
            </a:r>
            <a:endParaRPr lang="en-GB" dirty="0"/>
          </a:p>
        </p:txBody>
      </p:sp>
      <p:sp>
        <p:nvSpPr>
          <p:cNvPr id="3" name="Content Placeholder 2"/>
          <p:cNvSpPr>
            <a:spLocks noGrp="1"/>
          </p:cNvSpPr>
          <p:nvPr>
            <p:ph idx="1"/>
          </p:nvPr>
        </p:nvSpPr>
        <p:spPr/>
        <p:txBody>
          <a:bodyPr>
            <a:normAutofit fontScale="92500" lnSpcReduction="10000"/>
          </a:bodyPr>
          <a:lstStyle/>
          <a:p>
            <a:r>
              <a:rPr lang="bg-BG" dirty="0" smtClean="0"/>
              <a:t>В дипломната работа е успешно създадено приложение-игра, симулиращо оцеляване на агенти в агресивна среда, като тази среда е сътворена от създадените егоистично действащи агенти.</a:t>
            </a:r>
          </a:p>
          <a:p>
            <a:endParaRPr lang="bg-BG" dirty="0" smtClean="0"/>
          </a:p>
          <a:p>
            <a:r>
              <a:rPr lang="bg-BG" dirty="0" smtClean="0"/>
              <a:t>Бъдещи планове:</a:t>
            </a:r>
          </a:p>
          <a:p>
            <a:pPr lvl="1"/>
            <a:r>
              <a:rPr lang="bg-BG" dirty="0"/>
              <a:t>Добавяне на нови видове плочи, материали и агенти;</a:t>
            </a:r>
          </a:p>
          <a:p>
            <a:pPr lvl="1"/>
            <a:r>
              <a:rPr lang="bg-BG" dirty="0"/>
              <a:t>Добавяне на нови характерни черти на агентите;</a:t>
            </a:r>
          </a:p>
          <a:p>
            <a:pPr lvl="1"/>
            <a:r>
              <a:rPr lang="bg-BG" dirty="0"/>
              <a:t>Балансиране на играта;</a:t>
            </a:r>
          </a:p>
          <a:p>
            <a:pPr lvl="1"/>
            <a:r>
              <a:rPr lang="bg-BG" dirty="0"/>
              <a:t>Добавяне на звукови и визуални ефекти;</a:t>
            </a:r>
          </a:p>
          <a:p>
            <a:pPr lvl="1"/>
            <a:r>
              <a:rPr lang="bg-BG" dirty="0"/>
              <a:t>Добавяне на </a:t>
            </a:r>
            <a:r>
              <a:rPr lang="en-GB" dirty="0"/>
              <a:t>Mod Support</a:t>
            </a:r>
            <a:r>
              <a:rPr lang="en-GB" dirty="0"/>
              <a:t>.</a:t>
            </a:r>
          </a:p>
          <a:p>
            <a:pPr lvl="1"/>
            <a:endParaRPr lang="bg-BG" dirty="0"/>
          </a:p>
          <a:p>
            <a:r>
              <a:rPr lang="en-GB" dirty="0" err="1"/>
              <a:t>Github</a:t>
            </a:r>
            <a:r>
              <a:rPr lang="en-GB" dirty="0"/>
              <a:t> link</a:t>
            </a:r>
            <a:r>
              <a:rPr lang="bg-BG" dirty="0"/>
              <a:t>:</a:t>
            </a:r>
            <a:r>
              <a:rPr lang="en-GB" dirty="0"/>
              <a:t> </a:t>
            </a:r>
            <a:r>
              <a:rPr lang="en-GB" dirty="0">
                <a:hlinkClick r:id="rId2"/>
              </a:rPr>
              <a:t>velislav3000/</a:t>
            </a:r>
            <a:r>
              <a:rPr lang="en-GB" dirty="0" err="1">
                <a:hlinkClick r:id="rId2"/>
              </a:rPr>
              <a:t>GameProject</a:t>
            </a:r>
            <a:r>
              <a:rPr lang="en-GB" dirty="0">
                <a:hlinkClick r:id="rId2"/>
              </a:rPr>
              <a:t> (github.com)</a:t>
            </a:r>
            <a:endParaRPr lang="bg-BG"/>
          </a:p>
          <a:p>
            <a:pPr lvl="1"/>
            <a:endParaRPr lang="bg-BG" dirty="0"/>
          </a:p>
          <a:p>
            <a:pPr marL="0" indent="0">
              <a:buNone/>
            </a:pPr>
            <a:endParaRPr lang="en-GB" dirty="0"/>
          </a:p>
        </p:txBody>
      </p:sp>
    </p:spTree>
    <p:extLst>
      <p:ext uri="{BB962C8B-B14F-4D97-AF65-F5344CB8AC3E}">
        <p14:creationId xmlns:p14="http://schemas.microsoft.com/office/powerpoint/2010/main" val="2541070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838" y="2869096"/>
            <a:ext cx="8884110" cy="1320800"/>
          </a:xfrm>
        </p:spPr>
        <p:txBody>
          <a:bodyPr>
            <a:noAutofit/>
          </a:bodyPr>
          <a:lstStyle/>
          <a:p>
            <a:r>
              <a:rPr lang="bg-BG" sz="5400" dirty="0" smtClean="0"/>
              <a:t>Благодаря за Вниманието</a:t>
            </a:r>
            <a:endParaRPr lang="en-GB" sz="5400" dirty="0"/>
          </a:p>
        </p:txBody>
      </p:sp>
    </p:spTree>
    <p:extLst>
      <p:ext uri="{BB962C8B-B14F-4D97-AF65-F5344CB8AC3E}">
        <p14:creationId xmlns:p14="http://schemas.microsoft.com/office/powerpoint/2010/main" val="494660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Използвани технологии</a:t>
            </a:r>
            <a:endParaRPr lang="en-GB" dirty="0"/>
          </a:p>
        </p:txBody>
      </p:sp>
      <p:sp>
        <p:nvSpPr>
          <p:cNvPr id="3" name="Content Placeholder 2"/>
          <p:cNvSpPr>
            <a:spLocks noGrp="1"/>
          </p:cNvSpPr>
          <p:nvPr>
            <p:ph idx="1"/>
          </p:nvPr>
        </p:nvSpPr>
        <p:spPr/>
        <p:txBody>
          <a:bodyPr/>
          <a:lstStyle/>
          <a:p>
            <a:r>
              <a:rPr lang="en-GB" dirty="0" smtClean="0"/>
              <a:t>Java</a:t>
            </a:r>
          </a:p>
          <a:p>
            <a:r>
              <a:rPr lang="en-GB" dirty="0" smtClean="0"/>
              <a:t>Jade</a:t>
            </a:r>
          </a:p>
          <a:p>
            <a:r>
              <a:rPr lang="bg-BG" dirty="0"/>
              <a:t>Protégé</a:t>
            </a:r>
            <a:endParaRPr lang="en-GB" dirty="0"/>
          </a:p>
          <a:p>
            <a:r>
              <a:rPr lang="en-GB" dirty="0" smtClean="0"/>
              <a:t>OWL API</a:t>
            </a:r>
          </a:p>
          <a:p>
            <a:r>
              <a:rPr lang="en-GB" dirty="0" smtClean="0"/>
              <a:t>Swing</a:t>
            </a:r>
          </a:p>
          <a:p>
            <a:r>
              <a:rPr lang="en-GB" dirty="0" smtClean="0"/>
              <a:t>Bing Image Creator</a:t>
            </a:r>
          </a:p>
          <a:p>
            <a:r>
              <a:rPr lang="en-GB" dirty="0" smtClean="0"/>
              <a:t>Adobe Photoshop</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1930400"/>
            <a:ext cx="5995780" cy="3330989"/>
          </a:xfrm>
          <a:prstGeom prst="rect">
            <a:avLst/>
          </a:prstGeom>
        </p:spPr>
      </p:pic>
    </p:spTree>
    <p:extLst>
      <p:ext uri="{BB962C8B-B14F-4D97-AF65-F5344CB8AC3E}">
        <p14:creationId xmlns:p14="http://schemas.microsoft.com/office/powerpoint/2010/main" val="16282073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Онтология</a:t>
            </a:r>
            <a:endParaRPr lang="en-GB" dirty="0"/>
          </a:p>
        </p:txBody>
      </p:sp>
      <p:sp>
        <p:nvSpPr>
          <p:cNvPr id="3" name="Content Placeholder 2"/>
          <p:cNvSpPr>
            <a:spLocks noGrp="1"/>
          </p:cNvSpPr>
          <p:nvPr>
            <p:ph idx="1"/>
          </p:nvPr>
        </p:nvSpPr>
        <p:spPr>
          <a:xfrm>
            <a:off x="677334" y="1816033"/>
            <a:ext cx="4669918" cy="4220331"/>
          </a:xfrm>
        </p:spPr>
        <p:txBody>
          <a:bodyPr/>
          <a:lstStyle/>
          <a:p>
            <a:r>
              <a:rPr lang="bg-BG" dirty="0" smtClean="0"/>
              <a:t>Съхранява информация за агентите, както и рецептите за създаване на оборудване и отвари.</a:t>
            </a:r>
          </a:p>
          <a:p>
            <a:r>
              <a:rPr lang="bg-BG" dirty="0" smtClean="0"/>
              <a:t>Употреба:</a:t>
            </a:r>
          </a:p>
          <a:p>
            <a:pPr lvl="1"/>
            <a:r>
              <a:rPr lang="bg-BG" dirty="0" smtClean="0"/>
              <a:t>Зареждане на рецептите;</a:t>
            </a:r>
          </a:p>
          <a:p>
            <a:pPr lvl="1"/>
            <a:r>
              <a:rPr lang="bg-BG" dirty="0" smtClean="0"/>
              <a:t>Проверка на отношенията на агент с други агенти;</a:t>
            </a:r>
          </a:p>
          <a:p>
            <a:pPr lvl="1"/>
            <a:r>
              <a:rPr lang="bg-BG" dirty="0" smtClean="0"/>
              <a:t>Проверяване на силата на екипираното оборудване на друг агент.</a:t>
            </a:r>
          </a:p>
          <a:p>
            <a:pPr lvl="1"/>
            <a:endParaRPr lang="bg-BG" dirty="0" smtClean="0"/>
          </a:p>
          <a:p>
            <a:pPr lvl="1"/>
            <a:endParaRPr lang="en-GB" dirty="0"/>
          </a:p>
        </p:txBody>
      </p:sp>
      <p:pic>
        <p:nvPicPr>
          <p:cNvPr id="5" name="Picture 4" descr="Hiearch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199" y="2394715"/>
            <a:ext cx="6162327" cy="3177334"/>
          </a:xfrm>
          <a:prstGeom prst="rect">
            <a:avLst/>
          </a:prstGeom>
          <a:noFill/>
        </p:spPr>
      </p:pic>
    </p:spTree>
    <p:extLst>
      <p:ext uri="{BB962C8B-B14F-4D97-AF65-F5344CB8AC3E}">
        <p14:creationId xmlns:p14="http://schemas.microsoft.com/office/powerpoint/2010/main" val="1984198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Потребителски функционалности</a:t>
            </a:r>
            <a:endParaRPr lang="en-GB" dirty="0"/>
          </a:p>
        </p:txBody>
      </p:sp>
      <p:sp>
        <p:nvSpPr>
          <p:cNvPr id="3" name="Content Placeholder 2"/>
          <p:cNvSpPr>
            <a:spLocks noGrp="1"/>
          </p:cNvSpPr>
          <p:nvPr>
            <p:ph idx="1"/>
          </p:nvPr>
        </p:nvSpPr>
        <p:spPr>
          <a:xfrm>
            <a:off x="838200" y="1825625"/>
            <a:ext cx="5277678" cy="4351338"/>
          </a:xfrm>
        </p:spPr>
        <p:txBody>
          <a:bodyPr>
            <a:normAutofit lnSpcReduction="10000"/>
          </a:bodyPr>
          <a:lstStyle/>
          <a:p>
            <a:r>
              <a:rPr lang="bg-BG" dirty="0" smtClean="0"/>
              <a:t>Промяна на тип плоча;</a:t>
            </a:r>
          </a:p>
          <a:p>
            <a:r>
              <a:rPr lang="bg-BG" dirty="0" smtClean="0"/>
              <a:t>Създаване и изтриване на агенти</a:t>
            </a:r>
          </a:p>
          <a:p>
            <a:r>
              <a:rPr lang="bg-BG" dirty="0" smtClean="0"/>
              <a:t>Създаване и изтриване на </a:t>
            </a:r>
            <a:r>
              <a:rPr lang="en-GB" dirty="0" smtClean="0"/>
              <a:t>Collectable</a:t>
            </a:r>
          </a:p>
          <a:p>
            <a:r>
              <a:rPr lang="bg-BG" dirty="0" smtClean="0"/>
              <a:t>Пауза на агенти</a:t>
            </a:r>
          </a:p>
          <a:p>
            <a:r>
              <a:rPr lang="bg-BG" dirty="0" smtClean="0"/>
              <a:t>Пауза на играта</a:t>
            </a:r>
          </a:p>
          <a:p>
            <a:r>
              <a:rPr lang="bg-BG" dirty="0" smtClean="0"/>
              <a:t>Преглеждане на информация за агент</a:t>
            </a:r>
          </a:p>
          <a:p>
            <a:r>
              <a:rPr lang="bg-BG" dirty="0" smtClean="0"/>
              <a:t>Преименуване на агент</a:t>
            </a:r>
          </a:p>
          <a:p>
            <a:r>
              <a:rPr lang="bg-BG" dirty="0" smtClean="0"/>
              <a:t>Търсене на агент</a:t>
            </a:r>
          </a:p>
          <a:p>
            <a:r>
              <a:rPr lang="bg-BG" dirty="0" smtClean="0"/>
              <a:t>Запазване на игра и на карта</a:t>
            </a:r>
          </a:p>
          <a:p>
            <a:r>
              <a:rPr lang="bg-BG" dirty="0" smtClean="0"/>
              <a:t>Започване на нова игра</a:t>
            </a:r>
          </a:p>
          <a:p>
            <a:r>
              <a:rPr lang="bg-BG" dirty="0" smtClean="0"/>
              <a:t>Продължаване на запазена игра</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722" y="1825625"/>
            <a:ext cx="5002014" cy="4811421"/>
          </a:xfrm>
          <a:prstGeom prst="rect">
            <a:avLst/>
          </a:prstGeom>
        </p:spPr>
      </p:pic>
    </p:spTree>
    <p:extLst>
      <p:ext uri="{BB962C8B-B14F-4D97-AF65-F5344CB8AC3E}">
        <p14:creationId xmlns:p14="http://schemas.microsoft.com/office/powerpoint/2010/main" val="433940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Среда</a:t>
            </a:r>
            <a:endParaRPr lang="en-GB" dirty="0"/>
          </a:p>
        </p:txBody>
      </p:sp>
      <p:sp>
        <p:nvSpPr>
          <p:cNvPr id="3" name="Content Placeholder 2"/>
          <p:cNvSpPr>
            <a:spLocks noGrp="1"/>
          </p:cNvSpPr>
          <p:nvPr>
            <p:ph idx="1"/>
          </p:nvPr>
        </p:nvSpPr>
        <p:spPr>
          <a:xfrm>
            <a:off x="677334" y="2160589"/>
            <a:ext cx="4159709" cy="3880773"/>
          </a:xfrm>
        </p:spPr>
        <p:txBody>
          <a:bodyPr/>
          <a:lstStyle/>
          <a:p>
            <a:r>
              <a:rPr lang="bg-BG" dirty="0" smtClean="0"/>
              <a:t>Представлява 50</a:t>
            </a:r>
            <a:r>
              <a:rPr lang="en-GB" dirty="0" smtClean="0"/>
              <a:t>x50 </a:t>
            </a:r>
            <a:r>
              <a:rPr lang="bg-BG" dirty="0" smtClean="0"/>
              <a:t>хексагонови плочи.</a:t>
            </a:r>
            <a:endParaRPr lang="en-GB" dirty="0"/>
          </a:p>
          <a:p>
            <a:r>
              <a:rPr lang="bg-BG" dirty="0" smtClean="0"/>
              <a:t>Някои плочи блокират движението на агентите, други ограничават или блокират тяхната видимост, а трети извършват уникална функция.</a:t>
            </a:r>
            <a:endParaRPr lang="en-GB"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399" y="2160589"/>
            <a:ext cx="6620935" cy="3724276"/>
          </a:xfrm>
          <a:prstGeom prst="rect">
            <a:avLst/>
          </a:prstGeom>
        </p:spPr>
      </p:pic>
    </p:spTree>
    <p:extLst>
      <p:ext uri="{BB962C8B-B14F-4D97-AF65-F5344CB8AC3E}">
        <p14:creationId xmlns:p14="http://schemas.microsoft.com/office/powerpoint/2010/main" val="3039053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Агенти</a:t>
            </a:r>
            <a:endParaRPr lang="en-GB" dirty="0"/>
          </a:p>
        </p:txBody>
      </p:sp>
      <p:sp>
        <p:nvSpPr>
          <p:cNvPr id="3" name="Content Placeholder 2"/>
          <p:cNvSpPr>
            <a:spLocks noGrp="1"/>
          </p:cNvSpPr>
          <p:nvPr>
            <p:ph idx="1"/>
          </p:nvPr>
        </p:nvSpPr>
        <p:spPr/>
        <p:txBody>
          <a:bodyPr>
            <a:normAutofit lnSpcReduction="10000"/>
          </a:bodyPr>
          <a:lstStyle/>
          <a:p>
            <a:r>
              <a:rPr lang="bg-BG" dirty="0" smtClean="0"/>
              <a:t>Агентите изпълняват действия всеки 1.5 секунди</a:t>
            </a:r>
          </a:p>
          <a:p>
            <a:r>
              <a:rPr lang="bg-BG" dirty="0" smtClean="0"/>
              <a:t>Притежават 4 главни характеристики:</a:t>
            </a:r>
          </a:p>
          <a:p>
            <a:pPr lvl="1"/>
            <a:r>
              <a:rPr lang="bg-BG" dirty="0" smtClean="0"/>
              <a:t>Кръв</a:t>
            </a:r>
          </a:p>
          <a:p>
            <a:pPr lvl="1"/>
            <a:r>
              <a:rPr lang="bg-BG" dirty="0" smtClean="0"/>
              <a:t>Атака</a:t>
            </a:r>
          </a:p>
          <a:p>
            <a:pPr lvl="1"/>
            <a:r>
              <a:rPr lang="bg-BG" dirty="0" smtClean="0"/>
              <a:t>Шанс за критичен удар</a:t>
            </a:r>
          </a:p>
          <a:p>
            <a:pPr lvl="1"/>
            <a:r>
              <a:rPr lang="bg-BG" dirty="0" smtClean="0"/>
              <a:t>Шанс за избягване на атака</a:t>
            </a:r>
            <a:endParaRPr lang="en-GB" dirty="0"/>
          </a:p>
          <a:p>
            <a:r>
              <a:rPr lang="bg-BG" dirty="0"/>
              <a:t>Разделят се на четири типа:</a:t>
            </a:r>
          </a:p>
          <a:p>
            <a:pPr lvl="1"/>
            <a:r>
              <a:rPr lang="bg-BG" dirty="0"/>
              <a:t>Герои</a:t>
            </a:r>
          </a:p>
          <a:p>
            <a:pPr lvl="1"/>
            <a:r>
              <a:rPr lang="bg-BG" dirty="0"/>
              <a:t>Чудовища</a:t>
            </a:r>
          </a:p>
          <a:p>
            <a:pPr lvl="1"/>
            <a:r>
              <a:rPr lang="bg-BG" dirty="0"/>
              <a:t>Градове</a:t>
            </a:r>
          </a:p>
          <a:p>
            <a:pPr lvl="1"/>
            <a:r>
              <a:rPr lang="bg-BG" dirty="0"/>
              <a:t>Чудовищни </a:t>
            </a:r>
            <a:r>
              <a:rPr lang="bg-BG" dirty="0" smtClean="0"/>
              <a:t>бърлоги</a:t>
            </a:r>
          </a:p>
          <a:p>
            <a:pPr lvl="1"/>
            <a:endParaRPr lang="bg-BG"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968" y="2160589"/>
            <a:ext cx="1886223" cy="2577063"/>
          </a:xfrm>
          <a:prstGeom prst="rect">
            <a:avLst/>
          </a:prstGeom>
        </p:spPr>
      </p:pic>
    </p:spTree>
    <p:extLst>
      <p:ext uri="{BB962C8B-B14F-4D97-AF65-F5344CB8AC3E}">
        <p14:creationId xmlns:p14="http://schemas.microsoft.com/office/powerpoint/2010/main" val="4058269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Агенти</a:t>
            </a:r>
            <a:endParaRPr lang="en-GB" dirty="0"/>
          </a:p>
        </p:txBody>
      </p:sp>
      <p:sp>
        <p:nvSpPr>
          <p:cNvPr id="3" name="Content Placeholder 2"/>
          <p:cNvSpPr>
            <a:spLocks noGrp="1"/>
          </p:cNvSpPr>
          <p:nvPr>
            <p:ph idx="1"/>
          </p:nvPr>
        </p:nvSpPr>
        <p:spPr/>
        <p:txBody>
          <a:bodyPr>
            <a:normAutofit/>
          </a:bodyPr>
          <a:lstStyle/>
          <a:p>
            <a:r>
              <a:rPr lang="bg-BG" dirty="0" smtClean="0"/>
              <a:t>Притежават 5 отношения помежду си</a:t>
            </a:r>
            <a:r>
              <a:rPr lang="en-GB" dirty="0" smtClean="0"/>
              <a:t>:</a:t>
            </a:r>
            <a:endParaRPr lang="bg-BG" dirty="0" smtClean="0"/>
          </a:p>
          <a:p>
            <a:pPr lvl="1"/>
            <a:r>
              <a:rPr lang="bg-BG" dirty="0" smtClean="0"/>
              <a:t>Съюзници</a:t>
            </a:r>
          </a:p>
          <a:p>
            <a:pPr lvl="1"/>
            <a:r>
              <a:rPr lang="bg-BG" dirty="0" smtClean="0"/>
              <a:t>Приятели</a:t>
            </a:r>
          </a:p>
          <a:p>
            <a:pPr lvl="1"/>
            <a:r>
              <a:rPr lang="bg-BG" dirty="0" smtClean="0"/>
              <a:t>Неутрални</a:t>
            </a:r>
          </a:p>
          <a:p>
            <a:pPr lvl="1"/>
            <a:r>
              <a:rPr lang="bg-BG" dirty="0" smtClean="0"/>
              <a:t>Неприятели</a:t>
            </a:r>
          </a:p>
          <a:p>
            <a:pPr lvl="1"/>
            <a:r>
              <a:rPr lang="bg-BG" dirty="0" smtClean="0"/>
              <a:t>Врагове</a:t>
            </a:r>
            <a:endParaRPr lang="en-GB" dirty="0" smtClean="0"/>
          </a:p>
          <a:p>
            <a:r>
              <a:rPr lang="bg-BG" dirty="0" smtClean="0"/>
              <a:t>Нивото на отношение между агентите влияе на комуникацията между тях и на предприетите от тях действия.</a:t>
            </a:r>
            <a:endParaRPr lang="bg-BG" dirty="0"/>
          </a:p>
          <a:p>
            <a:pPr lvl="1"/>
            <a:endParaRPr lang="en-GB" dirty="0" smtClean="0"/>
          </a:p>
          <a:p>
            <a:pPr lvl="1"/>
            <a:endParaRPr lang="en-GB" dirty="0"/>
          </a:p>
          <a:p>
            <a:pPr lvl="1"/>
            <a:endParaRPr lang="en-GB" dirty="0" smtClean="0"/>
          </a:p>
        </p:txBody>
      </p:sp>
    </p:spTree>
    <p:extLst>
      <p:ext uri="{BB962C8B-B14F-4D97-AF65-F5344CB8AC3E}">
        <p14:creationId xmlns:p14="http://schemas.microsoft.com/office/powerpoint/2010/main" val="32105220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Агенти</a:t>
            </a:r>
            <a:endParaRPr lang="en-GB" dirty="0"/>
          </a:p>
        </p:txBody>
      </p:sp>
      <p:sp>
        <p:nvSpPr>
          <p:cNvPr id="3" name="Content Placeholder 2"/>
          <p:cNvSpPr>
            <a:spLocks noGrp="1"/>
          </p:cNvSpPr>
          <p:nvPr>
            <p:ph idx="1"/>
          </p:nvPr>
        </p:nvSpPr>
        <p:spPr/>
        <p:txBody>
          <a:bodyPr>
            <a:normAutofit fontScale="92500"/>
          </a:bodyPr>
          <a:lstStyle/>
          <a:p>
            <a:r>
              <a:rPr lang="bg-BG" dirty="0" smtClean="0"/>
              <a:t>Движещите се агенти виждат на разстояние 2 плочи, а неподвижните виждат на разстояние 3 плочи.</a:t>
            </a:r>
          </a:p>
          <a:p>
            <a:r>
              <a:rPr lang="bg-BG" dirty="0" smtClean="0"/>
              <a:t>В началото на ход </a:t>
            </a:r>
            <a:r>
              <a:rPr lang="en-GB" dirty="0" smtClean="0"/>
              <a:t>Updater Agent </a:t>
            </a:r>
            <a:r>
              <a:rPr lang="bg-BG" dirty="0" smtClean="0"/>
              <a:t>изпраща съобщение на всички агенти, да извършат своя ход</a:t>
            </a:r>
            <a:r>
              <a:rPr lang="en-GB" dirty="0" smtClean="0"/>
              <a:t>:</a:t>
            </a:r>
          </a:p>
          <a:p>
            <a:pPr lvl="1"/>
            <a:r>
              <a:rPr lang="bg-BG" dirty="0" smtClean="0"/>
              <a:t>Сканират заобикалящите ги плочи, като се проверява към кои плочи може да премине агента;</a:t>
            </a:r>
          </a:p>
          <a:p>
            <a:pPr lvl="1"/>
            <a:r>
              <a:rPr lang="bg-BG" dirty="0" smtClean="0"/>
              <a:t>Проверяват видимите плочи за агенти;</a:t>
            </a:r>
          </a:p>
          <a:p>
            <a:pPr lvl="1"/>
            <a:r>
              <a:rPr lang="bg-BG" dirty="0" smtClean="0"/>
              <a:t>Проверяват видимите плочи за </a:t>
            </a:r>
            <a:r>
              <a:rPr lang="en-GB" dirty="0" smtClean="0"/>
              <a:t>collectables;</a:t>
            </a:r>
            <a:endParaRPr lang="bg-BG" dirty="0" smtClean="0"/>
          </a:p>
          <a:p>
            <a:pPr lvl="1"/>
            <a:r>
              <a:rPr lang="bg-BG" dirty="0" smtClean="0"/>
              <a:t>При засичане на агенти, се изпраща намерението на агента към видимите агенти;</a:t>
            </a:r>
          </a:p>
          <a:p>
            <a:pPr lvl="1"/>
            <a:r>
              <a:rPr lang="bg-BG" dirty="0" smtClean="0"/>
              <a:t>Намерението се обработва;</a:t>
            </a:r>
            <a:endParaRPr lang="en-GB" dirty="0" smtClean="0"/>
          </a:p>
          <a:p>
            <a:pPr lvl="1"/>
            <a:r>
              <a:rPr lang="bg-BG" dirty="0" smtClean="0"/>
              <a:t>Изпълняват съответно поведение, взависимост от направените проверки и изпратените намерения от другите агенти.</a:t>
            </a:r>
          </a:p>
          <a:p>
            <a:endParaRPr lang="en-GB" dirty="0"/>
          </a:p>
        </p:txBody>
      </p:sp>
    </p:spTree>
    <p:extLst>
      <p:ext uri="{BB962C8B-B14F-4D97-AF65-F5344CB8AC3E}">
        <p14:creationId xmlns:p14="http://schemas.microsoft.com/office/powerpoint/2010/main" val="31336476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353</TotalTime>
  <Words>1199</Words>
  <Application>Microsoft Office PowerPoint</Application>
  <PresentationFormat>Widescreen</PresentationFormat>
  <Paragraphs>160</Paragraphs>
  <Slides>25</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Trebuchet MS</vt:lpstr>
      <vt:lpstr>Wingdings 3</vt:lpstr>
      <vt:lpstr>Facet</vt:lpstr>
      <vt:lpstr>Игра - симулация на оцеляване на агенти в агресивна среда</vt:lpstr>
      <vt:lpstr>Увод</vt:lpstr>
      <vt:lpstr>Използвани технологии</vt:lpstr>
      <vt:lpstr>Онтология</vt:lpstr>
      <vt:lpstr>Потребителски функционалности</vt:lpstr>
      <vt:lpstr>Среда</vt:lpstr>
      <vt:lpstr>Агенти</vt:lpstr>
      <vt:lpstr>Агенти</vt:lpstr>
      <vt:lpstr>Агенти</vt:lpstr>
      <vt:lpstr>Герои</vt:lpstr>
      <vt:lpstr>Поведение - Exploration</vt:lpstr>
      <vt:lpstr>Поведение – Gather Collectables</vt:lpstr>
      <vt:lpstr>Поведение - Crafting</vt:lpstr>
      <vt:lpstr>Поведение – Send Intent</vt:lpstr>
      <vt:lpstr>Поведение - Message Processing</vt:lpstr>
      <vt:lpstr>Поведение - Combat</vt:lpstr>
      <vt:lpstr>Поведение - Fleeing</vt:lpstr>
      <vt:lpstr>Преминаване между Combat и Fleeing поведения</vt:lpstr>
      <vt:lpstr>Поведение - Trading</vt:lpstr>
      <vt:lpstr>Поведение – Structure Building</vt:lpstr>
      <vt:lpstr>Чудовища</vt:lpstr>
      <vt:lpstr>Градове</vt:lpstr>
      <vt:lpstr>Чудовищни бърлоги</vt:lpstr>
      <vt:lpstr>Заключение</vt:lpstr>
      <vt:lpstr>Благодаря за Вниманието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Игра - симулация на оцеляване на агенти в агресивна среда</dc:title>
  <dc:creator>Velislav Andonov</dc:creator>
  <cp:lastModifiedBy>Velislav Andonov</cp:lastModifiedBy>
  <cp:revision>162</cp:revision>
  <dcterms:created xsi:type="dcterms:W3CDTF">2023-10-02T01:05:31Z</dcterms:created>
  <dcterms:modified xsi:type="dcterms:W3CDTF">2023-10-06T20:05:47Z</dcterms:modified>
</cp:coreProperties>
</file>